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5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C932-4B95-49B0-A5EA-2A4A7E4DA751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BC46-E88B-412F-8520-8293B5EEA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C932-4B95-49B0-A5EA-2A4A7E4DA751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BC46-E88B-412F-8520-8293B5EEA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C932-4B95-49B0-A5EA-2A4A7E4DA751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BC46-E88B-412F-8520-8293B5EEA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C932-4B95-49B0-A5EA-2A4A7E4DA751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BC46-E88B-412F-8520-8293B5EEA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C932-4B95-49B0-A5EA-2A4A7E4DA751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BC46-E88B-412F-8520-8293B5EEA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C932-4B95-49B0-A5EA-2A4A7E4DA751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BC46-E88B-412F-8520-8293B5EEA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C932-4B95-49B0-A5EA-2A4A7E4DA751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BC46-E88B-412F-8520-8293B5EEA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C932-4B95-49B0-A5EA-2A4A7E4DA751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BC46-E88B-412F-8520-8293B5EEA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C932-4B95-49B0-A5EA-2A4A7E4DA751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BC46-E88B-412F-8520-8293B5EEA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C932-4B95-49B0-A5EA-2A4A7E4DA751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BC46-E88B-412F-8520-8293B5EEA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C932-4B95-49B0-A5EA-2A4A7E4DA751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BC46-E88B-412F-8520-8293B5EEA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8C932-4B95-49B0-A5EA-2A4A7E4DA751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1BC46-E88B-412F-8520-8293B5EEA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2976" y="500042"/>
            <a:ext cx="7772400" cy="1470025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Презентация</a:t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«Уровни организации живой природы»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3108" y="2214554"/>
            <a:ext cx="6400800" cy="1752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42" name="Picture 2" descr="C:\Users\Ольга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143116"/>
            <a:ext cx="7715304" cy="335758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572132" y="5572140"/>
            <a:ext cx="2986102" cy="1057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Куркина О.Н. </a:t>
            </a:r>
            <a:r>
              <a:rPr lang="ru-RU" dirty="0" smtClean="0">
                <a:solidFill>
                  <a:srgbClr val="0070C0"/>
                </a:solidFill>
              </a:rPr>
              <a:t>-учитель </a:t>
            </a:r>
            <a:r>
              <a:rPr lang="ru-RU" dirty="0" smtClean="0">
                <a:solidFill>
                  <a:srgbClr val="0070C0"/>
                </a:solidFill>
              </a:rPr>
              <a:t>биологии МБОУ»Аксаковская СОШ»</a:t>
            </a:r>
          </a:p>
          <a:p>
            <a:pPr algn="ctr"/>
            <a:r>
              <a:rPr lang="ru-RU" dirty="0" err="1" smtClean="0">
                <a:solidFill>
                  <a:srgbClr val="0070C0"/>
                </a:solidFill>
              </a:rPr>
              <a:t>Бугурусланского</a:t>
            </a:r>
            <a:r>
              <a:rPr lang="ru-RU" dirty="0" smtClean="0">
                <a:solidFill>
                  <a:srgbClr val="0070C0"/>
                </a:solidFill>
              </a:rPr>
              <a:t> района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Молекулярно-клеточный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1571612"/>
            <a:ext cx="3357586" cy="1785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Органические и неорганические молекулы,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входящие в состав живых систем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3074" name="Picture 2" descr="C:\Users\Ольга\Desktop\i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57687" y="1357298"/>
            <a:ext cx="4000528" cy="2714644"/>
          </a:xfrm>
          <a:prstGeom prst="rect">
            <a:avLst/>
          </a:prstGeom>
          <a:noFill/>
        </p:spPr>
      </p:pic>
      <p:pic>
        <p:nvPicPr>
          <p:cNvPr id="3075" name="Picture 3" descr="C:\Users\Ольга\Desktop\zelle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00438"/>
            <a:ext cx="4000528" cy="296559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857752" y="4357694"/>
            <a:ext cx="3557606" cy="16430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Клетка- структурная </a:t>
            </a:r>
            <a:r>
              <a:rPr lang="ru-RU" b="1" dirty="0" smtClean="0">
                <a:solidFill>
                  <a:srgbClr val="0070C0"/>
                </a:solidFill>
              </a:rPr>
              <a:t>и функциональная единица жизни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Т</a:t>
            </a:r>
            <a:r>
              <a:rPr lang="ru-RU" b="1" dirty="0" smtClean="0">
                <a:solidFill>
                  <a:srgbClr val="0070C0"/>
                </a:solidFill>
              </a:rPr>
              <a:t>каневый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099" name="Picture 3" descr="C:\Users\Ольга\Desktop\elodea_chloroplas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428736"/>
            <a:ext cx="3802993" cy="3603499"/>
          </a:xfrm>
          <a:prstGeom prst="rect">
            <a:avLst/>
          </a:prstGeom>
          <a:noFill/>
        </p:spPr>
      </p:pic>
      <p:pic>
        <p:nvPicPr>
          <p:cNvPr id="4100" name="Picture 4" descr="C:\Users\Ольга\Desktop\Кровь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429000"/>
            <a:ext cx="3929090" cy="292893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571472" y="1500174"/>
            <a:ext cx="3500462" cy="1571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Ткань-группа клеток, сходных по строению и выполняемым функциям</a:t>
            </a:r>
            <a:endParaRPr lang="ru-RU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О</a:t>
            </a:r>
            <a:r>
              <a:rPr lang="ru-RU" b="1" dirty="0" smtClean="0">
                <a:solidFill>
                  <a:srgbClr val="0070C0"/>
                </a:solidFill>
              </a:rPr>
              <a:t>рганный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5122" name="Picture 2" descr="C:\Users\Ольга\Desktop\0023-023-Ljogki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6314" y="3429000"/>
            <a:ext cx="4214810" cy="3161108"/>
          </a:xfrm>
          <a:prstGeom prst="rect">
            <a:avLst/>
          </a:prstGeom>
          <a:noFill/>
        </p:spPr>
      </p:pic>
      <p:pic>
        <p:nvPicPr>
          <p:cNvPr id="5123" name="Picture 3" descr="C:\Users\Ольга\Desktop\i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428736"/>
            <a:ext cx="4214842" cy="264320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71472" y="4214818"/>
            <a:ext cx="4000528" cy="21288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Орган-часть тела, имеющая определенное  место, строение, 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выполняющая определенную функцию</a:t>
            </a:r>
            <a:endParaRPr lang="ru-RU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О</a:t>
            </a:r>
            <a:r>
              <a:rPr lang="ru-RU" b="1" dirty="0" smtClean="0">
                <a:solidFill>
                  <a:srgbClr val="0070C0"/>
                </a:solidFill>
              </a:rPr>
              <a:t>рганизменный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6147" name="Picture 3" descr="C:\Users\Ольга\Desktop\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3714752"/>
            <a:ext cx="3643338" cy="2643206"/>
          </a:xfrm>
          <a:prstGeom prst="rect">
            <a:avLst/>
          </a:prstGeom>
          <a:noFill/>
        </p:spPr>
      </p:pic>
      <p:pic>
        <p:nvPicPr>
          <p:cNvPr id="6148" name="Picture 4" descr="C:\Users\Ольга\Desktop\img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142984"/>
            <a:ext cx="3643338" cy="2478091"/>
          </a:xfrm>
          <a:prstGeom prst="rect">
            <a:avLst/>
          </a:prstGeom>
          <a:noFill/>
        </p:spPr>
      </p:pic>
      <p:pic>
        <p:nvPicPr>
          <p:cNvPr id="6149" name="Picture 5" descr="C:\Users\Ольга\Desktop\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3714752"/>
            <a:ext cx="3524243" cy="264318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357686" y="1785926"/>
            <a:ext cx="4071966" cy="15001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Организм-отдельное</a:t>
            </a:r>
            <a:r>
              <a:rPr lang="ru-RU" dirty="0" smtClean="0"/>
              <a:t> </a:t>
            </a:r>
            <a:r>
              <a:rPr lang="ru-RU" dirty="0" err="1" smtClean="0"/>
              <a:t>существо.Представлен</a:t>
            </a:r>
            <a:r>
              <a:rPr lang="ru-RU" dirty="0" smtClean="0"/>
              <a:t> одноклеточными и </a:t>
            </a:r>
            <a:r>
              <a:rPr lang="ru-RU" dirty="0" err="1" smtClean="0"/>
              <a:t>многоклетовными</a:t>
            </a:r>
            <a:r>
              <a:rPr lang="ru-RU" dirty="0" smtClean="0"/>
              <a:t> организмами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Популяционно-видовой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7170" name="Picture 2" descr="C:\Users\Ольга\Desktop\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43306" y="1071546"/>
            <a:ext cx="4408504" cy="414340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2143116"/>
            <a:ext cx="2500330" cy="3214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Популяция-совокупность особей одного вида</a:t>
            </a:r>
            <a:r>
              <a:rPr lang="ru-RU" sz="2000" b="1" dirty="0" smtClean="0">
                <a:solidFill>
                  <a:srgbClr val="0070C0"/>
                </a:solidFill>
              </a:rPr>
              <a:t>, обитающая </a:t>
            </a:r>
            <a:r>
              <a:rPr lang="ru-RU" sz="2000" b="1" dirty="0" smtClean="0">
                <a:solidFill>
                  <a:srgbClr val="0070C0"/>
                </a:solidFill>
              </a:rPr>
              <a:t>на одной территории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86182" y="5500702"/>
            <a:ext cx="5214974" cy="1200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Вид-совокупность сходных по строению и физиологическим  особенностям особей</a:t>
            </a:r>
            <a:endParaRPr lang="ru-RU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Б</a:t>
            </a:r>
            <a:r>
              <a:rPr lang="ru-RU" b="1" dirty="0" smtClean="0">
                <a:solidFill>
                  <a:srgbClr val="0070C0"/>
                </a:solidFill>
              </a:rPr>
              <a:t>иогеоценотический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8194" name="Picture 2" descr="C:\Users\Ольга\Desktop\1067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643050"/>
            <a:ext cx="5286412" cy="492922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143636" y="3714752"/>
            <a:ext cx="2500330" cy="2857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Совокупность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 особей разных 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видов,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занимающая определенную территорию</a:t>
            </a:r>
            <a:endParaRPr lang="ru-RU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Биосферный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9218" name="Picture 2" descr="C:\Users\Ольга\Desktop\img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214422"/>
            <a:ext cx="6357982" cy="385765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357290" y="5500702"/>
            <a:ext cx="600079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Биосфера-оболочка Земли,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развивающаяся под воздействием живых организмов</a:t>
            </a:r>
            <a:endParaRPr lang="ru-RU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96</Words>
  <Application>Microsoft Office PowerPoint</Application>
  <PresentationFormat>Экран (4:3)</PresentationFormat>
  <Paragraphs>25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 «Уровни организации живой природы»</vt:lpstr>
      <vt:lpstr>Молекулярно-клеточный</vt:lpstr>
      <vt:lpstr>Тканевый</vt:lpstr>
      <vt:lpstr>Органный</vt:lpstr>
      <vt:lpstr>Организменный</vt:lpstr>
      <vt:lpstr>Популяционно-видовой</vt:lpstr>
      <vt:lpstr>Биогеоценотический</vt:lpstr>
      <vt:lpstr>Биосферный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«Уровни организации живой природы»</dc:title>
  <dc:creator>Ольга</dc:creator>
  <cp:lastModifiedBy>Ольга</cp:lastModifiedBy>
  <cp:revision>2</cp:revision>
  <dcterms:created xsi:type="dcterms:W3CDTF">2017-01-28T18:05:42Z</dcterms:created>
  <dcterms:modified xsi:type="dcterms:W3CDTF">2017-02-05T07:10:43Z</dcterms:modified>
</cp:coreProperties>
</file>